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295" r:id="rId2"/>
    <p:sldId id="275" r:id="rId3"/>
    <p:sldId id="262" r:id="rId4"/>
    <p:sldId id="256" r:id="rId5"/>
    <p:sldId id="277" r:id="rId6"/>
    <p:sldId id="360" r:id="rId7"/>
    <p:sldId id="457" r:id="rId8"/>
    <p:sldId id="458" r:id="rId9"/>
    <p:sldId id="459" r:id="rId10"/>
    <p:sldId id="453" r:id="rId11"/>
    <p:sldId id="258" r:id="rId12"/>
    <p:sldId id="359" r:id="rId13"/>
    <p:sldId id="487" r:id="rId14"/>
    <p:sldId id="341" r:id="rId15"/>
    <p:sldId id="303" r:id="rId16"/>
    <p:sldId id="304" r:id="rId17"/>
    <p:sldId id="278" r:id="rId18"/>
    <p:sldId id="270" r:id="rId19"/>
    <p:sldId id="302" r:id="rId20"/>
    <p:sldId id="297" r:id="rId21"/>
    <p:sldId id="299" r:id="rId22"/>
    <p:sldId id="460" r:id="rId23"/>
    <p:sldId id="461" r:id="rId24"/>
    <p:sldId id="462" r:id="rId25"/>
    <p:sldId id="298" r:id="rId26"/>
    <p:sldId id="300" r:id="rId27"/>
    <p:sldId id="463" r:id="rId28"/>
    <p:sldId id="464" r:id="rId29"/>
    <p:sldId id="279" r:id="rId30"/>
    <p:sldId id="301" r:id="rId31"/>
    <p:sldId id="345" r:id="rId32"/>
    <p:sldId id="306" r:id="rId33"/>
    <p:sldId id="310" r:id="rId34"/>
    <p:sldId id="465" r:id="rId35"/>
    <p:sldId id="466" r:id="rId36"/>
    <p:sldId id="309" r:id="rId37"/>
    <p:sldId id="313" r:id="rId38"/>
    <p:sldId id="471" r:id="rId39"/>
    <p:sldId id="469" r:id="rId40"/>
    <p:sldId id="472" r:id="rId41"/>
    <p:sldId id="470" r:id="rId42"/>
    <p:sldId id="473" r:id="rId43"/>
    <p:sldId id="474" r:id="rId44"/>
    <p:sldId id="312" r:id="rId45"/>
    <p:sldId id="316" r:id="rId46"/>
    <p:sldId id="311" r:id="rId47"/>
    <p:sldId id="475" r:id="rId48"/>
    <p:sldId id="467" r:id="rId49"/>
    <p:sldId id="468" r:id="rId50"/>
    <p:sldId id="276" r:id="rId51"/>
    <p:sldId id="456" r:id="rId52"/>
    <p:sldId id="280" r:id="rId53"/>
    <p:sldId id="319" r:id="rId54"/>
    <p:sldId id="318" r:id="rId55"/>
    <p:sldId id="322" r:id="rId56"/>
    <p:sldId id="478" r:id="rId57"/>
    <p:sldId id="484" r:id="rId58"/>
    <p:sldId id="485" r:id="rId59"/>
    <p:sldId id="261" r:id="rId60"/>
    <p:sldId id="320" r:id="rId61"/>
    <p:sldId id="479" r:id="rId62"/>
    <p:sldId id="325" r:id="rId63"/>
    <p:sldId id="476" r:id="rId64"/>
    <p:sldId id="477" r:id="rId65"/>
    <p:sldId id="480" r:id="rId66"/>
    <p:sldId id="481" r:id="rId67"/>
    <p:sldId id="333" r:id="rId68"/>
    <p:sldId id="334" r:id="rId69"/>
    <p:sldId id="335" r:id="rId70"/>
    <p:sldId id="336" r:id="rId71"/>
    <p:sldId id="486" r:id="rId72"/>
    <p:sldId id="482" r:id="rId73"/>
    <p:sldId id="483" r:id="rId74"/>
    <p:sldId id="283" r:id="rId75"/>
    <p:sldId id="488" r:id="rId76"/>
    <p:sldId id="489" r:id="rId77"/>
    <p:sldId id="491" r:id="rId78"/>
    <p:sldId id="492" r:id="rId79"/>
    <p:sldId id="493" r:id="rId80"/>
    <p:sldId id="494" r:id="rId81"/>
    <p:sldId id="490" r:id="rId82"/>
    <p:sldId id="498" r:id="rId83"/>
    <p:sldId id="500" r:id="rId84"/>
    <p:sldId id="499" r:id="rId85"/>
    <p:sldId id="497" r:id="rId86"/>
    <p:sldId id="495" r:id="rId87"/>
    <p:sldId id="501" r:id="rId88"/>
    <p:sldId id="503" r:id="rId89"/>
    <p:sldId id="504" r:id="rId90"/>
    <p:sldId id="505" r:id="rId91"/>
    <p:sldId id="506" r:id="rId92"/>
    <p:sldId id="509" r:id="rId93"/>
    <p:sldId id="496" r:id="rId94"/>
    <p:sldId id="507" r:id="rId95"/>
    <p:sldId id="508" r:id="rId96"/>
    <p:sldId id="416" r:id="rId97"/>
    <p:sldId id="451" r:id="rId98"/>
    <p:sldId id="363" r:id="rId99"/>
    <p:sldId id="510" r:id="rId100"/>
    <p:sldId id="454" r:id="rId101"/>
    <p:sldId id="265" r:id="rId102"/>
    <p:sldId id="263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9"/>
    <p:restoredTop sz="86374"/>
  </p:normalViewPr>
  <p:slideViewPr>
    <p:cSldViewPr snapToGrid="0" snapToObjects="1">
      <p:cViewPr>
        <p:scale>
          <a:sx n="70" d="100"/>
          <a:sy n="70" d="100"/>
        </p:scale>
        <p:origin x="25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135F5-1E49-D54A-A6FB-3E6D1F12E104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59622-9478-9143-A4F4-B72A582F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bitcoin =: ". &gt; 1 {"1 </a:t>
            </a:r>
            <a:r>
              <a:rPr lang="en-US" dirty="0" err="1" smtClean="0"/>
              <a:t>readcsv</a:t>
            </a:r>
            <a:r>
              <a:rPr lang="en-US" dirty="0" smtClean="0"/>
              <a:t>'/Users/</a:t>
            </a:r>
            <a:r>
              <a:rPr lang="en-US" dirty="0" err="1" smtClean="0"/>
              <a:t>JoshuaEckroth</a:t>
            </a:r>
            <a:r>
              <a:rPr lang="en-US" dirty="0" smtClean="0"/>
              <a:t>/Documents/</a:t>
            </a:r>
            <a:r>
              <a:rPr lang="en-US" dirty="0" err="1" smtClean="0"/>
              <a:t>git</a:t>
            </a:r>
            <a:r>
              <a:rPr lang="en-US" dirty="0" smtClean="0"/>
              <a:t>/zigzag/</a:t>
            </a:r>
            <a:r>
              <a:rPr lang="en-US" dirty="0" err="1" smtClean="0"/>
              <a:t>tomoka</a:t>
            </a:r>
            <a:r>
              <a:rPr lang="en-US" dirty="0" smtClean="0"/>
              <a:t>/</a:t>
            </a:r>
            <a:r>
              <a:rPr lang="en-US" dirty="0" err="1" smtClean="0"/>
              <a:t>bitstampUSDsmall.csv</a:t>
            </a:r>
            <a:r>
              <a:rPr lang="en-US" dirty="0" smtClean="0"/>
              <a:t>'</a:t>
            </a:r>
          </a:p>
          <a:p>
            <a:endParaRPr lang="en-US" dirty="0" smtClean="0"/>
          </a:p>
          <a:p>
            <a:r>
              <a:rPr lang="en-US" dirty="0" smtClean="0"/>
              <a:t>(seated) challenge: if I bought $100 of bitcoin at the beginning, how much are they worth now?</a:t>
            </a:r>
          </a:p>
          <a:p>
            <a:endParaRPr lang="en-US" dirty="0" smtClean="0"/>
          </a:p>
          <a:p>
            <a:r>
              <a:rPr lang="fr-FR" dirty="0" err="1" smtClean="0"/>
              <a:t>btc</a:t>
            </a:r>
            <a:r>
              <a:rPr lang="fr-FR" dirty="0" smtClean="0"/>
              <a:t> =: 100 % {. bitcoin</a:t>
            </a:r>
          </a:p>
          <a:p>
            <a:r>
              <a:rPr lang="fr-FR" dirty="0" err="1" smtClean="0"/>
              <a:t>btcNow</a:t>
            </a:r>
            <a:r>
              <a:rPr lang="fr-FR" dirty="0" smtClean="0"/>
              <a:t> =: </a:t>
            </a:r>
            <a:r>
              <a:rPr lang="fr-FR" dirty="0" err="1" smtClean="0"/>
              <a:t>btc</a:t>
            </a:r>
            <a:r>
              <a:rPr lang="fr-FR" dirty="0" smtClean="0"/>
              <a:t> * {. |. bitcoin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 precedence</a:t>
            </a:r>
            <a:r>
              <a:rPr lang="en-US" baseline="0" smtClean="0"/>
              <a:t> rules except parentheses ()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21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example in J: 4+5+2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2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8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66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15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75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7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who frank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70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0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4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Just monadic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00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9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Now</a:t>
            </a:r>
            <a:r>
              <a:rPr lang="en-US" baseline="0" smtClean="0"/>
              <a:t> dyadic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67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00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88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54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3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2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Zigzagging through the Straight and Narrow (2009)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78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1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44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2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Loopless</a:t>
            </a:r>
            <a:r>
              <a:rPr lang="en-US" smtClean="0"/>
              <a:t> coding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2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9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9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12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80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3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from</a:t>
            </a:r>
            <a:r>
              <a:rPr lang="en-US" baseline="0" dirty="0" smtClean="0"/>
              <a:t> the blub: recognize the value of different approaches; avoid the generalist’s trap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Fight irony: e.g. </a:t>
            </a:r>
            <a:r>
              <a:rPr lang="en-US" baseline="0" dirty="0" err="1" smtClean="0"/>
              <a:t>brainfuck</a:t>
            </a:r>
            <a:r>
              <a:rPr lang="en-US" baseline="0" smtClean="0"/>
              <a:t> sucks</a:t>
            </a:r>
          </a:p>
          <a:p>
            <a:endParaRPr lang="en-US" baseline="0" smtClean="0"/>
          </a:p>
          <a:p>
            <a:r>
              <a:rPr lang="en-US" baseline="0" smtClean="0"/>
              <a:t>Persevere: google is useless, docs are very terse; </a:t>
            </a:r>
            <a:r>
              <a:rPr lang="en-US" baseline="0" err="1" smtClean="0"/>
              <a:t>stackoverflow</a:t>
            </a:r>
            <a:r>
              <a:rPr lang="en-US" baseline="0" smtClean="0"/>
              <a:t>: 1.4 mil </a:t>
            </a:r>
            <a:r>
              <a:rPr lang="en-US" baseline="0" err="1" smtClean="0"/>
              <a:t>javascript</a:t>
            </a:r>
            <a:r>
              <a:rPr lang="en-US" baseline="0" smtClean="0"/>
              <a:t> tags, 32k </a:t>
            </a:r>
            <a:r>
              <a:rPr lang="en-US" baseline="0" err="1" smtClean="0"/>
              <a:t>haskell</a:t>
            </a:r>
            <a:r>
              <a:rPr lang="en-US" baseline="0" smtClean="0"/>
              <a:t>, 8k prolog, 243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57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92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 'csv’</a:t>
            </a:r>
          </a:p>
          <a:p>
            <a:r>
              <a:rPr lang="en-US" dirty="0" err="1" smtClean="0"/>
              <a:t>delandTemps</a:t>
            </a:r>
            <a:r>
              <a:rPr lang="en-US" dirty="0" smtClean="0"/>
              <a:t> =: ". &gt; 4 {"1 </a:t>
            </a:r>
            <a:r>
              <a:rPr lang="en-US" dirty="0" err="1" smtClean="0"/>
              <a:t>readcsv</a:t>
            </a:r>
            <a:r>
              <a:rPr lang="en-US" dirty="0" smtClean="0"/>
              <a:t>'/Users/</a:t>
            </a:r>
            <a:r>
              <a:rPr lang="en-US" dirty="0" err="1" smtClean="0"/>
              <a:t>JoshuaEckroth</a:t>
            </a:r>
            <a:r>
              <a:rPr lang="en-US" dirty="0" smtClean="0"/>
              <a:t>/Documents/</a:t>
            </a:r>
            <a:r>
              <a:rPr lang="en-US" dirty="0" err="1" smtClean="0"/>
              <a:t>git</a:t>
            </a:r>
            <a:r>
              <a:rPr lang="en-US" dirty="0" smtClean="0"/>
              <a:t>/zigzag/</a:t>
            </a:r>
            <a:r>
              <a:rPr lang="en-US" dirty="0" err="1" smtClean="0"/>
              <a:t>tomoka</a:t>
            </a:r>
            <a:r>
              <a:rPr lang="en-US" dirty="0" smtClean="0"/>
              <a:t>/</a:t>
            </a:r>
            <a:r>
              <a:rPr lang="en-US" dirty="0" err="1" smtClean="0"/>
              <a:t>deland-temps.csv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 err="1" smtClean="0"/>
              <a:t>delandTemps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41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43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13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 'csv’</a:t>
            </a:r>
          </a:p>
          <a:p>
            <a:r>
              <a:rPr lang="en-US" dirty="0" err="1" smtClean="0"/>
              <a:t>delandTemps</a:t>
            </a:r>
            <a:r>
              <a:rPr lang="en-US" dirty="0" smtClean="0"/>
              <a:t> =: ". &gt; 4 {"1 </a:t>
            </a:r>
            <a:r>
              <a:rPr lang="en-US" dirty="0" err="1" smtClean="0"/>
              <a:t>readcsv</a:t>
            </a:r>
            <a:r>
              <a:rPr lang="en-US" dirty="0" smtClean="0"/>
              <a:t>'/Users/</a:t>
            </a:r>
            <a:r>
              <a:rPr lang="en-US" dirty="0" err="1" smtClean="0"/>
              <a:t>JoshuaEckroth</a:t>
            </a:r>
            <a:r>
              <a:rPr lang="en-US" dirty="0" smtClean="0"/>
              <a:t>/Documents/</a:t>
            </a:r>
            <a:r>
              <a:rPr lang="en-US" dirty="0" err="1" smtClean="0"/>
              <a:t>git</a:t>
            </a:r>
            <a:r>
              <a:rPr lang="en-US" dirty="0" smtClean="0"/>
              <a:t>/zigzag/</a:t>
            </a:r>
            <a:r>
              <a:rPr lang="en-US" dirty="0" err="1" smtClean="0"/>
              <a:t>tomoka</a:t>
            </a:r>
            <a:r>
              <a:rPr lang="en-US" dirty="0" smtClean="0"/>
              <a:t>/</a:t>
            </a:r>
            <a:r>
              <a:rPr lang="en-US" dirty="0" err="1" smtClean="0"/>
              <a:t>deland-temps.csv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 smtClean="0"/>
              <a:t>delandTemps</a:t>
            </a:r>
            <a:endParaRPr lang="en-US" dirty="0" smtClean="0"/>
          </a:p>
          <a:p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 err="1" smtClean="0"/>
              <a:t>delandTemps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40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14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80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85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15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 at Kiln Farm with a prototype J Ultimate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sportdisc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(photo by Jana Michaud)”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mtClean="0"/>
              <a:t>http://</a:t>
            </a:r>
            <a:r>
              <a:rPr lang="en-US" err="1" smtClean="0"/>
              <a:t>webbox.lafayette.edu</a:t>
            </a:r>
            <a:r>
              <a:rPr lang="en-US" smtClean="0"/>
              <a:t>/~</a:t>
            </a:r>
            <a:r>
              <a:rPr lang="en-US" err="1" smtClean="0"/>
              <a:t>reiterc</a:t>
            </a:r>
            <a:r>
              <a:rPr lang="en-US" smtClean="0"/>
              <a:t>/j/</a:t>
            </a:r>
            <a:r>
              <a:rPr lang="en-US" err="1" smtClean="0"/>
              <a:t>ke_iverson</a:t>
            </a:r>
            <a:r>
              <a:rPr lang="en-US" smtClean="0"/>
              <a:t>/</a:t>
            </a:r>
            <a:r>
              <a:rPr lang="en-US" err="1" smtClean="0"/>
              <a:t>index.html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086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74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598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 averages over (nearly) each week: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btcWeekly</a:t>
            </a:r>
            <a:r>
              <a:rPr lang="en-US" dirty="0" smtClean="0"/>
              <a:t> =: (-(6*24*7)) </a:t>
            </a:r>
            <a:r>
              <a:rPr lang="en-US" dirty="0" err="1" smtClean="0"/>
              <a:t>avg</a:t>
            </a:r>
            <a:r>
              <a:rPr lang="en-US" dirty="0" smtClean="0"/>
              <a:t>\ bitcoin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42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413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25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biggest week drop?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btcWeeklyChanges</a:t>
            </a:r>
            <a:r>
              <a:rPr lang="en-US" dirty="0" smtClean="0"/>
              <a:t> =: 2 -~/\ </a:t>
            </a:r>
            <a:r>
              <a:rPr lang="en-US" dirty="0" err="1" smtClean="0"/>
              <a:t>btcWeekly</a:t>
            </a:r>
            <a:endParaRPr lang="en-US" dirty="0" smtClean="0"/>
          </a:p>
          <a:p>
            <a:r>
              <a:rPr lang="en-US" dirty="0" smtClean="0"/>
              <a:t>	&lt;./ </a:t>
            </a:r>
            <a:r>
              <a:rPr lang="en-US" dirty="0" err="1" smtClean="0"/>
              <a:t>btcWeeklyChanges</a:t>
            </a:r>
            <a:endParaRPr lang="en-US" dirty="0" smtClean="0"/>
          </a:p>
          <a:p>
            <a:r>
              <a:rPr lang="en-US" dirty="0" smtClean="0"/>
              <a:t>and biggest week gain?</a:t>
            </a:r>
          </a:p>
          <a:p>
            <a:r>
              <a:rPr lang="en-US" dirty="0" smtClean="0"/>
              <a:t>	&gt;./ </a:t>
            </a:r>
            <a:r>
              <a:rPr lang="en-US" dirty="0" err="1" smtClean="0"/>
              <a:t>btcWeeklyChanges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864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summer weekend in 1989, Arthur Whitney visited Ken Iverson at Kiln Farm and produced—on one page and in one afternoon—an interpreter fragment on the AT&amp;T 3B1 computer. I studied this interpreter for about a week for its organization and programming style; and on Sunday, August 27, 1989, at about four o'clock in the afternoon, wrote the first line of code that became the implementation described in this document.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Arthur's one-page interpreter fragment is as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0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3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2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3FB8-9DA3-B242-AD6A-30EE1CE72607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3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13.png"/><Relationship Id="rId8" Type="http://schemas.openxmlformats.org/officeDocument/2006/relationships/image" Target="../media/image27.png"/><Relationship Id="rId9" Type="http://schemas.openxmlformats.org/officeDocument/2006/relationships/image" Target="../media/image31.png"/><Relationship Id="rId10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11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Relationship Id="rId9" Type="http://schemas.openxmlformats.org/officeDocument/2006/relationships/image" Target="../media/image12.png"/><Relationship Id="rId1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8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22.png"/><Relationship Id="rId8" Type="http://schemas.openxmlformats.org/officeDocument/2006/relationships/image" Target="../media/image44.png"/><Relationship Id="rId9" Type="http://schemas.openxmlformats.org/officeDocument/2006/relationships/image" Target="../media/image4.png"/><Relationship Id="rId10" Type="http://schemas.openxmlformats.org/officeDocument/2006/relationships/image" Target="../media/image13.png"/><Relationship Id="rId11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Relationship Id="rId9" Type="http://schemas.openxmlformats.org/officeDocument/2006/relationships/image" Target="../media/image24.png"/><Relationship Id="rId10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9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500743" y="644071"/>
            <a:ext cx="11136086" cy="54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1772"/>
            <a:ext cx="12192000" cy="121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1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983" y="1270114"/>
            <a:ext cx="104241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STAY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IN THE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PLEASANT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Arial Black" charset="0"/>
              </a:rPr>
              <a:t>TENSE</a:t>
            </a:r>
            <a:endParaRPr lang="en-US" sz="66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0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3508375" y="-22674"/>
            <a:ext cx="5175250" cy="68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334" y="994315"/>
            <a:ext cx="80308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char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C;typedef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long I;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a{I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[3],p[2];}*A;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P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endParaRPr lang="en-US" sz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R return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V1(f) A f(w)A w;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V2(f) A 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n,x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=0,_n=(n);for(;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&lt;_n;++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){x;}}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*ma(n){R(I*)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(n*4);}mv(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d,s,n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*d,*s;{DO(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]=s[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*d;{I z=1;DO(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=z*d[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*d;{A z=(A)ma(5+tr(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));z-&gt;t=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r,mv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d,d,r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V1(iota){I n=*w-&gt;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p;A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(0,1,&amp;n);DO(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V2(plus){I r=w-&gt;r,*d=w-&gt;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(0,r,d);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]=a-&gt;p[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]+w-&gt;p[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V2(from){I r=w-&gt;r-1,*d=w-&gt;d+1,n=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-&gt;p+(n**a-&gt;p),n);R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V1(box){A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(1,0,0);*z-&gt;p=(I)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w;R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V2(cat){I an=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an+wn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(w-&gt;t,1,&amp;n);mv(z-&gt;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p+an,w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V2(find){}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rsh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){I r=a-&gt;r?*a-&gt;d:1,n=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=n&gt;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wn?wn:n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if(n-=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p+wn,z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sha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(0,1,&amp;w-&gt;r);mv(z-&gt;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d,w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-&gt;r);R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V1(id){R w;}V1(size){A 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(0,0,0);*z-&gt;p=w-&gt;r?*w-&gt;d:1;R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pi(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){P("%d ",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);}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(){P("\n");}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(w)A w;{I r=w-&gt;r,*d=w-&gt;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r,pi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(d[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if(w-&gt;t)DO(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("&lt; ");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]))else 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4313" y="994315"/>
            <a:ext cx="65068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[]="+{~&lt;#,";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[])()={0,plus,from,find,0,rsh,cat},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[])()={0,id,size,iota,box,sha,0};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[26];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(a){R  a&gt;='a'&amp;&amp;a&lt;='z';}qv(a){R a&lt;'a';}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ex(e)I *e;{I a=*e;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(a)){if(e[1]=='=')R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[a-'a']=ex(e+2);a=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 a-'a'];}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R qv(a)?(*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[a])(ex(e+1)):e[1]?(*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[e[1]])(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a,ex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(e+2)):(A)a;}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noun(c){A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z;if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(c&lt;'0'||c&gt;'9')R 0;z=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(0,0,0);*z-&gt;p=c-'0';R z;}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verb(c){I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=0;for(;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];)if(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++]==c)R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i;R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0;}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(s)C *s;{I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(s),*e=ma(n+1);C c;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n,e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]=(a=noun(c=s[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]))?a:(a=verb(c))?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a:c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);e[n]=0;R e;}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(){C s[99];while(gets(s))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(ex(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(s)));}</a:t>
            </a:r>
          </a:p>
          <a:p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33876" y="159510"/>
            <a:ext cx="41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J system, v1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4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Leaping head first into the stream of consciousness is good for your balance</a:t>
            </a:r>
          </a:p>
        </p:txBody>
      </p:sp>
    </p:spTree>
    <p:extLst>
      <p:ext uri="{BB962C8B-B14F-4D97-AF65-F5344CB8AC3E}">
        <p14:creationId xmlns:p14="http://schemas.microsoft.com/office/powerpoint/2010/main" val="3044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Syntax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084" y="1026161"/>
            <a:ext cx="10415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Statements are exactly one line long</a:t>
            </a: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Numbers may be written </a:t>
            </a:r>
            <a:r>
              <a:rPr lang="en-US" sz="3600" dirty="0" smtClean="0">
                <a:solidFill>
                  <a:schemeClr val="accent4"/>
                </a:solidFill>
              </a:rPr>
              <a:t>2, _2, </a:t>
            </a:r>
            <a:r>
              <a:rPr lang="en-US" sz="3600" dirty="0" smtClean="0">
                <a:solidFill>
                  <a:schemeClr val="accent4"/>
                </a:solidFill>
              </a:rPr>
              <a:t>0.5</a:t>
            </a:r>
            <a:endParaRPr lang="en-US" sz="3600" dirty="0" smtClean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Adjacent numbers make a list: </a:t>
            </a:r>
            <a:r>
              <a:rPr lang="en-US" sz="3600" dirty="0" smtClean="0">
                <a:solidFill>
                  <a:schemeClr val="accent4"/>
                </a:solidFill>
              </a:rPr>
              <a:t>3 _5 2.333 </a:t>
            </a:r>
            <a:r>
              <a:rPr lang="en-US" sz="3600" dirty="0" smtClean="0">
                <a:solidFill>
                  <a:schemeClr val="accent4"/>
                </a:solidFill>
              </a:rPr>
              <a:t>7</a:t>
            </a:r>
          </a:p>
          <a:p>
            <a:pPr marL="285750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Everything </a:t>
            </a:r>
            <a:r>
              <a:rPr lang="en-US" sz="3600" dirty="0" smtClean="0">
                <a:solidFill>
                  <a:schemeClr val="bg1"/>
                </a:solidFill>
              </a:rPr>
              <a:t>else is a </a:t>
            </a:r>
            <a:r>
              <a:rPr lang="en-US" sz="3600" dirty="0" smtClean="0">
                <a:solidFill>
                  <a:schemeClr val="bg1"/>
                </a:solidFill>
              </a:rPr>
              <a:t>“word”: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Verbs: </a:t>
            </a:r>
            <a:r>
              <a:rPr lang="en-US" sz="3600" dirty="0" smtClean="0">
                <a:solidFill>
                  <a:schemeClr val="accent4"/>
                </a:solidFill>
              </a:rPr>
              <a:t>+, -, %, etc.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Adverbs: </a:t>
            </a:r>
            <a:r>
              <a:rPr lang="en-US" sz="3600" dirty="0" smtClean="0">
                <a:solidFill>
                  <a:schemeClr val="accent4"/>
                </a:solidFill>
              </a:rPr>
              <a:t>~, /, }, etc.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</a:rPr>
              <a:t>Others</a:t>
            </a:r>
            <a:r>
              <a:rPr lang="en-US" sz="3600" dirty="0" smtClean="0">
                <a:solidFill>
                  <a:schemeClr val="bg1"/>
                </a:solidFill>
              </a:rPr>
              <a:t>: </a:t>
            </a:r>
            <a:r>
              <a:rPr lang="en-US" sz="3600" dirty="0" smtClean="0">
                <a:solidFill>
                  <a:schemeClr val="accent4"/>
                </a:solidFill>
              </a:rPr>
              <a:t>=., =:, NB., etc.</a:t>
            </a:r>
          </a:p>
        </p:txBody>
      </p:sp>
    </p:spTree>
    <p:extLst>
      <p:ext uri="{BB962C8B-B14F-4D97-AF65-F5344CB8AC3E}">
        <p14:creationId xmlns:p14="http://schemas.microsoft.com/office/powerpoint/2010/main" val="1485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Evaluation Rules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100" y="1770927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Forget the table of operator precedence</a:t>
            </a:r>
            <a:r>
              <a:rPr lang="en-US" sz="3600" smtClean="0">
                <a:solidFill>
                  <a:schemeClr val="bg1"/>
                </a:solidFill>
              </a:rPr>
              <a:t>!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2*4+5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18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2+4*5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(2*4)+5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13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Right-to-left evaluation</a:t>
            </a:r>
            <a:r>
              <a:rPr lang="en-US" sz="3600" dirty="0" smtClean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5885" y="855890"/>
            <a:ext cx="77533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:00-6:30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:30-6:40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6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:40-7:10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7:10-7:20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7:20-7:50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7:50-8:00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8:00-8:30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8:30-8:40 </a:t>
            </a:r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break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8:40-9:00</a:t>
            </a:r>
            <a:endParaRPr lang="en-US" sz="3600" b="1" dirty="0" smtClean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600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600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599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</a:t>
            </a:r>
            <a:r>
              <a:rPr lang="en-US" sz="2800" b="1" dirty="0" smtClean="0">
                <a:solidFill>
                  <a:schemeClr val="bg1"/>
                </a:solidFill>
              </a:rPr>
              <a:t>4-3+2 (which = 3). Try </a:t>
            </a:r>
            <a:r>
              <a:rPr lang="en-US" sz="2800" b="1" dirty="0" err="1" smtClean="0">
                <a:solidFill>
                  <a:schemeClr val="bg1"/>
                </a:solidFill>
              </a:rPr>
              <a:t>reorderings</a:t>
            </a:r>
            <a:r>
              <a:rPr lang="en-US" sz="2800" b="1" dirty="0" smtClean="0">
                <a:solidFill>
                  <a:schemeClr val="bg1"/>
                </a:solidFill>
              </a:rPr>
              <a:t>: 4+2-3, etc.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four</a:t>
            </a:r>
            <a:r>
              <a:rPr lang="en-US" sz="2800" dirty="0" smtClean="0">
                <a:solidFill>
                  <a:schemeClr val="bg1"/>
                </a:solidFill>
              </a:rPr>
              <a:t> solutions </a:t>
            </a:r>
            <a:r>
              <a:rPr lang="en-US" sz="2800" dirty="0" smtClean="0">
                <a:solidFill>
                  <a:schemeClr val="bg1"/>
                </a:solidFill>
              </a:rPr>
              <a:t>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4-3+2 (which = 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617111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617111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617111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617113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617110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4404666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4404666"/>
            <a:ext cx="944879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4404665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4404665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4404666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4404664"/>
            <a:ext cx="944879" cy="1416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39" y="4404665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4-3+2 (which = 3).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617111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617111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617111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617113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617110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4404666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4404666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4404665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4404665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4404666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4404664"/>
            <a:ext cx="944879" cy="14166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39" y="4404665"/>
            <a:ext cx="944877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</a:t>
            </a:r>
            <a:r>
              <a:rPr lang="en-US" sz="2800" b="1" dirty="0" smtClean="0">
                <a:solidFill>
                  <a:schemeClr val="bg1"/>
                </a:solidFill>
              </a:rPr>
              <a:t>of 4 and 7.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9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</a:t>
            </a:r>
            <a:r>
              <a:rPr lang="en-US" sz="2800" b="1" dirty="0" smtClean="0">
                <a:solidFill>
                  <a:schemeClr val="bg1"/>
                </a:solidFill>
              </a:rPr>
              <a:t>4 and 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921898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921897"/>
            <a:ext cx="944879" cy="141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921897"/>
            <a:ext cx="944879" cy="1416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921896"/>
            <a:ext cx="944879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5" y="2921895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921900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921897"/>
            <a:ext cx="944878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8" cy="14166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8"/>
            <a:ext cx="944880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4776707"/>
            <a:ext cx="944879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4776706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4776706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4776704"/>
            <a:ext cx="944879" cy="14166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85" y="4776704"/>
            <a:ext cx="944879" cy="141667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46" y="4776704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Monads &amp; Dyads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24303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LEARN To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RECOGNIZE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A GOOD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KNOWLEDGE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TRANCE</a:t>
            </a:r>
            <a:endParaRPr lang="en-US" sz="54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2"/>
            <a:ext cx="3644304" cy="548390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95070" y="3484605"/>
            <a:ext cx="185352" cy="6431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59891" y="4127712"/>
            <a:ext cx="140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086335" y="4115911"/>
            <a:ext cx="267730" cy="406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27032" y="4522573"/>
            <a:ext cx="153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 is left </a:t>
            </a:r>
            <a:r>
              <a:rPr lang="en-US" err="1" smtClean="0"/>
              <a:t>arg</a:t>
            </a:r>
            <a:r>
              <a:rPr lang="en-US" smtClean="0"/>
              <a:t>,</a:t>
            </a:r>
          </a:p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6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735595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2%7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0.285714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7%2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%7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0.142857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%2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Monad vs. Dyad %: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-4 </a:t>
            </a:r>
            <a:r>
              <a:rPr lang="en-US" sz="2800" b="1" dirty="0" smtClean="0">
                <a:solidFill>
                  <a:schemeClr val="bg1"/>
                </a:solidFill>
              </a:rPr>
              <a:t>and </a:t>
            </a:r>
            <a:r>
              <a:rPr lang="en-US" sz="2800" b="1" dirty="0" smtClean="0">
                <a:solidFill>
                  <a:schemeClr val="bg1"/>
                </a:solidFill>
              </a:rPr>
              <a:t>-7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three</a:t>
            </a:r>
            <a:r>
              <a:rPr lang="en-US" sz="2800" dirty="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3x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59" y="5006475"/>
            <a:ext cx="944878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84819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the </a:t>
            </a:r>
            <a:r>
              <a:rPr lang="en-US" sz="2800" b="1" dirty="0" smtClean="0">
                <a:solidFill>
                  <a:schemeClr val="bg1"/>
                </a:solidFill>
              </a:rPr>
              <a:t>average of -4 </a:t>
            </a:r>
            <a:r>
              <a:rPr lang="en-US" sz="2800" b="1" dirty="0" smtClean="0">
                <a:solidFill>
                  <a:schemeClr val="bg1"/>
                </a:solidFill>
              </a:rPr>
              <a:t>and </a:t>
            </a:r>
            <a:r>
              <a:rPr lang="en-US" sz="2800" b="1" dirty="0" smtClean="0">
                <a:solidFill>
                  <a:schemeClr val="bg1"/>
                </a:solidFill>
              </a:rPr>
              <a:t>-7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294377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294377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294377"/>
            <a:ext cx="944879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294375"/>
            <a:ext cx="944878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54" y="2294374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294379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294376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3848855"/>
            <a:ext cx="944878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3848855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3848854"/>
            <a:ext cx="944878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3848854"/>
            <a:ext cx="944879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3848855"/>
            <a:ext cx="944879" cy="1416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3848853"/>
            <a:ext cx="944879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5386308"/>
            <a:ext cx="944878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5386306"/>
            <a:ext cx="944879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5386306"/>
            <a:ext cx="944878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5386305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5386304"/>
            <a:ext cx="944878" cy="14166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5386304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5386302"/>
            <a:ext cx="944879" cy="14166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09" y="2293188"/>
            <a:ext cx="944879" cy="14166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26" y="3850039"/>
            <a:ext cx="944878" cy="14166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952" y="3848853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8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Try not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to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reinvent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the rut</a:t>
            </a:r>
          </a:p>
        </p:txBody>
      </p:sp>
    </p:spTree>
    <p:extLst>
      <p:ext uri="{BB962C8B-B14F-4D97-AF65-F5344CB8AC3E}">
        <p14:creationId xmlns:p14="http://schemas.microsoft.com/office/powerpoint/2010/main" val="54206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3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&lt;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=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 = 0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		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(oops, this is really 5&gt;0!)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Examples of binary functions.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3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58" y="0"/>
            <a:ext cx="8909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&gt;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&gt; 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(5&gt;4) * (4&gt;3)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(5&gt;4) * (3&gt;4)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			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Multiplication (‘*’) can be used as “AND”.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8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Compute </a:t>
            </a:r>
            <a:r>
              <a:rPr lang="en-US" sz="2800" b="1" dirty="0" smtClean="0">
                <a:solidFill>
                  <a:schemeClr val="bg1"/>
                </a:solidFill>
              </a:rPr>
              <a:t>4 ≤ 5 (which = 1).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59" y="5006475"/>
            <a:ext cx="944877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84819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Compute 4 ≤ 5 (which = 1).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3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9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50" y="2739181"/>
            <a:ext cx="944878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01" y="2739180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8" cy="14166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8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8"/>
            <a:ext cx="944879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29" y="2739180"/>
            <a:ext cx="944878" cy="1416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647" y="2739180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3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3"/>
            <a:ext cx="3657597" cy="548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2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| 5    NB. e.g., 5/2 = 2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| 6    NB. e.g., 6/2 = 3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| 8    NB. e.g., 8/3 = 2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| 102  NB. e.g., 102/4 = 25 + </a:t>
            </a:r>
            <a:r>
              <a:rPr lang="en-US" sz="3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599" y="863600"/>
            <a:ext cx="875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“Residue” gives the remainder after dividing.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0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424336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308256"/>
            <a:ext cx="89204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Determine if 1996 was a leap year. A leap year is divisible by 4 (i.e., reside is 0), but not divisible by 100.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one</a:t>
            </a:r>
            <a:r>
              <a:rPr lang="en-US" sz="2800" dirty="0" smtClean="0">
                <a:solidFill>
                  <a:schemeClr val="bg1"/>
                </a:solidFill>
              </a:rPr>
              <a:t> solution </a:t>
            </a:r>
            <a:r>
              <a:rPr lang="en-US" sz="2800" dirty="0" smtClean="0">
                <a:solidFill>
                  <a:schemeClr val="bg1"/>
                </a:solidFill>
              </a:rPr>
              <a:t>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37" y="5006475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27697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10" y="5006475"/>
            <a:ext cx="944878" cy="1416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41170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5" y="5006475"/>
            <a:ext cx="944877" cy="1416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9105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71" y="5006475"/>
            <a:ext cx="944877" cy="14166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40131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1" y="5006476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153111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67" y="5006476"/>
            <a:ext cx="944877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126027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45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Solution!</a:t>
            </a:r>
            <a:endParaRPr lang="en-US" sz="4000" b="1" i="1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Determine if 1996 was a leap year. A leap year is divisible by 4 (i.e., reside is 0), but not divisible by 100.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90" y="3370143"/>
            <a:ext cx="712379" cy="1068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70" y="3370142"/>
            <a:ext cx="712379" cy="1068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7" y="3370142"/>
            <a:ext cx="712379" cy="1068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15" y="3370139"/>
            <a:ext cx="712379" cy="1068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25" y="3368953"/>
            <a:ext cx="712379" cy="10680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3" y="3370144"/>
            <a:ext cx="712379" cy="10680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93" y="3370140"/>
            <a:ext cx="712379" cy="10680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36" y="3368953"/>
            <a:ext cx="712379" cy="10680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73" y="3368953"/>
            <a:ext cx="712379" cy="10680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46" y="4722723"/>
            <a:ext cx="712379" cy="1068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450" y="4722722"/>
            <a:ext cx="712379" cy="106808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17" y="4722722"/>
            <a:ext cx="712379" cy="106808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095" y="4722719"/>
            <a:ext cx="712379" cy="106808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5" y="4721533"/>
            <a:ext cx="712379" cy="10680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07" y="4722724"/>
            <a:ext cx="712379" cy="106808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73" y="4722720"/>
            <a:ext cx="712379" cy="10680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616" y="4721533"/>
            <a:ext cx="712379" cy="106808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53" y="4721533"/>
            <a:ext cx="712379" cy="106808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62" y="3368953"/>
            <a:ext cx="712378" cy="106808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18" y="4721533"/>
            <a:ext cx="712378" cy="106808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36" y="4721532"/>
            <a:ext cx="712379" cy="106808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02" y="4721532"/>
            <a:ext cx="712379" cy="106808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2" y="3368953"/>
            <a:ext cx="712379" cy="10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9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Motivation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3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Avoid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both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picking at minutia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and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sideswiping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mountains</a:t>
            </a:r>
          </a:p>
        </p:txBody>
      </p:sp>
    </p:spTree>
    <p:extLst>
      <p:ext uri="{BB962C8B-B14F-4D97-AF65-F5344CB8AC3E}">
        <p14:creationId xmlns:p14="http://schemas.microsoft.com/office/powerpoint/2010/main" val="10248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Arrays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3 7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5 3 7 9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5 3 7 9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# 1 2 3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Typing arrays and asking their size</a:t>
            </a:r>
            <a:r>
              <a:rPr lang="en-US" sz="3600" dirty="0" smtClean="0">
                <a:solidFill>
                  <a:schemeClr val="bg1"/>
                </a:solidFill>
              </a:rPr>
              <a:t>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3 # 10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10 10 10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# 5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5 5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# 7</a:t>
            </a:r>
          </a:p>
          <a:p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_2 # 7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|domain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Using dyadic “#” for copying: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576924"/>
            <a:ext cx="995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0 1 2 3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3+i.4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3 4 5 6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0 0 0 1 1 1 2 2 2 3 3 3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869" y="2152891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In J, every operator has a loop built in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1577009"/>
            <a:ext cx="90379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BREAK FROM THE BLUB</a:t>
            </a:r>
          </a:p>
          <a:p>
            <a:endParaRPr lang="en-US" sz="2800" b="1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FIGHT IRONY</a:t>
            </a: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PERSEVERE</a:t>
            </a:r>
          </a:p>
        </p:txBody>
      </p:sp>
    </p:spTree>
    <p:extLst>
      <p:ext uri="{BB962C8B-B14F-4D97-AF65-F5344CB8AC3E}">
        <p14:creationId xmlns:p14="http://schemas.microsoft.com/office/powerpoint/2010/main" val="5220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+ 4 5 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5 7 9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+ 4 5 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5 6 7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+ 4 5 6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+4 5 6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Automatic element-by-element operations: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631696"/>
            <a:ext cx="995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# 4 5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4 4 4 5 5 5 6 6 6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# 4 5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4 5 5 6 6 6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# 4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4 4 4 4 4 4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4 5 6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#4 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Automatic element-by-element operations: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954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			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(oops, 0 is not valid)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? 6		NB. 1+ to get 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nums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1-6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Rolling a die: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 6 6 6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3 0 2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? 6 6 6 6 6</a:t>
            </a:r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cs-CZ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2 2 3 1 </a:t>
            </a:r>
            <a:r>
              <a:rPr lang="cs-CZ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Rolling multiple dice: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27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Roll 5 dice.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97" y="5014571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12357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28" y="5014572"/>
            <a:ext cx="944877" cy="1416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40688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Roll 5 dice.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3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8" cy="141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50" y="2739181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8" cy="14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4776710"/>
            <a:ext cx="944877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4776709"/>
            <a:ext cx="944879" cy="14166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4776708"/>
            <a:ext cx="944878" cy="1416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32" y="4776694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71" y="4776695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4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Adverbs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986" y="914400"/>
            <a:ext cx="9722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 noun holds data; a verb operates on one or two nouns to produce a result which is a noun; an adverb operates on one noun or verb to produce a derived </a:t>
            </a:r>
            <a:r>
              <a:rPr lang="en-US" sz="3600" smtClean="0">
                <a:solidFill>
                  <a:schemeClr val="bg1"/>
                </a:solidFill>
              </a:rPr>
              <a:t>entity.</a:t>
            </a:r>
            <a:r>
              <a:rPr lang="en-US" sz="3600">
                <a:solidFill>
                  <a:schemeClr val="bg1"/>
                </a:solidFill>
              </a:rPr>
              <a:t> </a:t>
            </a:r>
            <a:endParaRPr lang="en-US" sz="3600" smtClean="0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9932" y="2859168"/>
            <a:ext cx="5910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 computer language for mathematical computations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1+2+3+4+5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+/1 2 3 4 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*/1 2 3 4 5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120</a:t>
            </a: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+/i.10		NB. i.e., 0+1+2+...+9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45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2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2196" y="1082562"/>
            <a:ext cx="10554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+/?5#6		NB.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dice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rolls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16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+/?5#6		NB. do it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again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new </a:t>
            </a:r>
            <a:r>
              <a:rPr lang="da-DK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rolls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</a:t>
            </a:r>
          </a:p>
          <a:p>
            <a:endParaRPr lang="da-DK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find average of array 3 5 11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 5 11) % (# 3 5 11)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6.33333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2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Determine if any of 5 dice rolls was a 6 (=1 if yes, =0 if no).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two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solutions 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7"/>
            <a:ext cx="944879" cy="1416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4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7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21" y="5042251"/>
            <a:ext cx="944877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0781" y="516657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40" y="5042252"/>
            <a:ext cx="944876" cy="1416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7400" y="516657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63" y="5047454"/>
            <a:ext cx="944877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87923" y="5171776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93" y="5014571"/>
            <a:ext cx="944876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02335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647" y="5014571"/>
            <a:ext cx="944876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77407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Determine if any of 5 dice rolls was a 6 (=1 if yes, =0 if no</a:t>
            </a:r>
            <a:r>
              <a:rPr lang="en-US" sz="2800" b="1" dirty="0" smtClean="0">
                <a:solidFill>
                  <a:schemeClr val="bg1"/>
                </a:solidFill>
              </a:rPr>
              <a:t>).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2739184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7" y="2739183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6" y="2739183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74" y="2739185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89" y="2739182"/>
            <a:ext cx="944877" cy="1416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93" y="2739181"/>
            <a:ext cx="944879" cy="14166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2" y="2739180"/>
            <a:ext cx="944878" cy="1416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78" y="2739166"/>
            <a:ext cx="944878" cy="1416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017" y="2739167"/>
            <a:ext cx="944878" cy="14166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4" y="4610656"/>
            <a:ext cx="944879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77" y="4610655"/>
            <a:ext cx="944878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26" y="4610655"/>
            <a:ext cx="944878" cy="1416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24" y="4610658"/>
            <a:ext cx="944877" cy="14166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51" y="4610654"/>
            <a:ext cx="944877" cy="14166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5" y="4610653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84" y="4610652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40" y="4610638"/>
            <a:ext cx="944878" cy="14166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279" y="4610639"/>
            <a:ext cx="944878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23" y="4610639"/>
            <a:ext cx="944877" cy="14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8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Never put a seat belt around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14225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Definitions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temps =: 86 85 83 87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We can save data into a “variable”: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5600" y="2899664"/>
            <a:ext cx="874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Now we can use the variable in computations: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5600" y="3838448"/>
            <a:ext cx="1056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temps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 temps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341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6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1056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avg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monad define</a:t>
            </a:r>
          </a:p>
          <a:p>
            <a:r>
              <a:rPr lang="mr-IN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</a:t>
            </a:r>
            <a:r>
              <a:rPr lang="mr-IN" sz="3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mr-IN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% (# </a:t>
            </a:r>
            <a:r>
              <a:rPr lang="mr-IN" sz="3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mr-IN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We can also define new verbs.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5600" y="4143248"/>
            <a:ext cx="874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Now we can use the verb in computations: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5600" y="5217621"/>
            <a:ext cx="1056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avg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temps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85.25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44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748322"/>
            <a:ext cx="1056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rollDice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dyad define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&gt;:?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x#y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479552"/>
            <a:ext cx="936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When defining monads, we can refer to “y”. When defining dyads, we can refer to “x” and “y.”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5600" y="3759523"/>
            <a:ext cx="874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Now we can use the verb in computations: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5600" y="4431237"/>
            <a:ext cx="1056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5 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rollDice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6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2 2 6 5 3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rollDice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20</a:t>
            </a:r>
          </a:p>
          <a:p>
            <a:r>
              <a:rPr lang="is-I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8 12 </a:t>
            </a:r>
            <a:r>
              <a:rPr lang="is-I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11</a:t>
            </a:r>
            <a:endParaRPr lang="is-I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9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0488" y="2646490"/>
            <a:ext cx="6237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obscure, terse, powerful,</a:t>
            </a:r>
          </a:p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brilliantly designed...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We can load data files and save the data into a variable for further computations.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6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More Verbs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49435"/>
            <a:ext cx="3617855" cy="5424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4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49435"/>
            <a:ext cx="3617854" cy="5424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8"/>
            <a:ext cx="3657595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7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More Adverbs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0938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</a:t>
            </a: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(# 3), (# 3 2), (# 3 2 7), (# 3 2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Monadic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9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3 5 12 13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3), (+/ 3 2), (+/ 3 2 7), (+/ 3 2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3 5 12 13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Monadic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#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(# 3 2), (# 2 7), (#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2 2 2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Dyadic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1890" y="239485"/>
            <a:ext cx="2095809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1300" b="1" cap="none" spc="0" dirty="0" smtClean="0">
                <a:ln>
                  <a:solidFill>
                    <a:schemeClr val="accent1"/>
                  </a:solidFill>
                </a:ln>
                <a:pattFill prst="solidDmnd">
                  <a:fgClr>
                    <a:schemeClr val="accent1"/>
                  </a:fgClr>
                  <a:bgClr>
                    <a:schemeClr val="accent1">
                      <a:lumMod val="50000"/>
                    </a:schemeClr>
                  </a:bgClr>
                </a:patt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rPr>
              <a:t>J</a:t>
            </a:r>
            <a:endParaRPr lang="en-US" sz="102800" b="1" cap="none" spc="0" dirty="0">
              <a:ln>
                <a:solidFill>
                  <a:schemeClr val="accent1"/>
                </a:solidFill>
              </a:ln>
              <a:pattFill prst="solidDmnd">
                <a:fgClr>
                  <a:schemeClr val="accent1"/>
                </a:fgClr>
                <a:bgClr>
                  <a:schemeClr val="accent1">
                    <a:lumMod val="50000"/>
                  </a:schemeClr>
                </a:bgClr>
              </a:pattFill>
              <a:effectLst/>
              <a:latin typeface="American Typewriter Condensed" charset="0"/>
              <a:ea typeface="American Typewriter Condensed" charset="0"/>
              <a:cs typeface="American Typewriter Condense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5429" y="3109502"/>
            <a:ext cx="748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((+/%#)@:((}.@:/:~)^:x)) y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85303" y="825699"/>
            <a:ext cx="6237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Example: drop lowest x grades from list y, then average the grades</a:t>
            </a:r>
            <a:endParaRPr lang="en-US" sz="40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1197" y="4999074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the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958733" y="3817388"/>
            <a:ext cx="393895" cy="11816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791114" y="3817388"/>
            <a:ext cx="504082" cy="18800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88918" y="5697415"/>
            <a:ext cx="310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how many to drop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459919" y="3729829"/>
            <a:ext cx="421147" cy="87592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90898" y="4554647"/>
            <a:ext cx="120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repeat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846485" y="4096076"/>
            <a:ext cx="164429" cy="81474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24605" y="4906293"/>
            <a:ext cx="2076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drop lowest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55355" y="4169560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sort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4799" y="4160287"/>
            <a:ext cx="1534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take last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178634" y="3805335"/>
            <a:ext cx="425189" cy="35721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566117" y="3707249"/>
            <a:ext cx="206879" cy="5631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52416" y="5522294"/>
            <a:ext cx="3902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do left thing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after right thing is done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141414" y="3851987"/>
            <a:ext cx="249938" cy="17034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121946" y="3817389"/>
            <a:ext cx="71605" cy="48330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91618" y="4239209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add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6" name="Straight Arrow Connector 35"/>
          <p:cNvCxnSpPr>
            <a:stCxn id="39" idx="0"/>
          </p:cNvCxnSpPr>
          <p:nvPr/>
        </p:nvCxnSpPr>
        <p:spPr>
          <a:xfrm flipV="1">
            <a:off x="4229818" y="3747186"/>
            <a:ext cx="1321571" cy="1496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58186" y="5243606"/>
            <a:ext cx="1143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divide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726382" y="3817390"/>
            <a:ext cx="108171" cy="10498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722832" y="4801237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count grades</a:t>
            </a:r>
            <a:endParaRPr lang="en-US" sz="28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7" grpId="0"/>
      <p:bldP spid="19" grpId="0"/>
      <p:bldP spid="20" grpId="0"/>
      <p:bldP spid="29" grpId="0"/>
      <p:bldP spid="35" grpId="0"/>
      <p:bldP spid="39" grpId="0"/>
      <p:bldP spid="4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+/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5 9 8</a:t>
            </a: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 2), (+/ 2 7), (+/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5 9 8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Dyadic form: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1960880"/>
            <a:ext cx="1175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+/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\ 3 2 7 1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5 8</a:t>
            </a:r>
          </a:p>
          <a:p>
            <a:endParaRPr lang="en-US" sz="3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that was the same as:</a:t>
            </a:r>
          </a:p>
          <a:p>
            <a:r>
              <a:rPr lang="en-US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 3 2), (+/ 7 1)</a:t>
            </a:r>
          </a:p>
          <a:p>
            <a:r>
              <a:rPr lang="en-US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5 8</a:t>
            </a:r>
            <a:endParaRPr lang="en-US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80" y="863600"/>
            <a:ext cx="1152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Dyadic form, negative </a:t>
            </a:r>
            <a:r>
              <a:rPr lang="en-US" sz="3600" smtClean="0">
                <a:solidFill>
                  <a:schemeClr val="bg1"/>
                </a:solidFill>
              </a:rPr>
              <a:t>left side means “non-overlapping”: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41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40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5 - 2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5 -~ 2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_3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2 -/\ 10 7 8 4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_1 4</a:t>
            </a:r>
            <a:endParaRPr lang="da-DK" sz="36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2 -~/\ 10 7 8 4</a:t>
            </a:r>
          </a:p>
          <a:p>
            <a:r>
              <a:rPr lang="da-DK" sz="3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_3 1 _4</a:t>
            </a:r>
          </a:p>
        </p:txBody>
      </p:sp>
    </p:spTree>
    <p:extLst>
      <p:ext uri="{BB962C8B-B14F-4D97-AF65-F5344CB8AC3E}">
        <p14:creationId xmlns:p14="http://schemas.microsoft.com/office/powerpoint/2010/main" val="3154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1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7259" y="1231538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Sliding your brain into </a:t>
            </a: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neutral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engages </a:t>
            </a:r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your spiritual transmission</a:t>
            </a:r>
          </a:p>
        </p:txBody>
      </p:sp>
    </p:spTree>
    <p:extLst>
      <p:ext uri="{BB962C8B-B14F-4D97-AF65-F5344CB8AC3E}">
        <p14:creationId xmlns:p14="http://schemas.microsoft.com/office/powerpoint/2010/main" val="13943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Visualization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5600" y="900176"/>
            <a:ext cx="9365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(Demo)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3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40774</TotalTime>
  <Words>1301</Words>
  <Application>Microsoft Macintosh PowerPoint</Application>
  <PresentationFormat>Widescreen</PresentationFormat>
  <Paragraphs>522</Paragraphs>
  <Slides>102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American Typewriter Condensed</vt:lpstr>
      <vt:lpstr>Arial Black</vt:lpstr>
      <vt:lpstr>Calibri</vt:lpstr>
      <vt:lpstr>Calibri Light</vt:lpstr>
      <vt:lpstr>Consolas</vt:lpstr>
      <vt:lpstr>Helvetica Neue</vt:lpstr>
      <vt:lpstr>Helvetica Neue Condensed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Eckroth</dc:creator>
  <cp:lastModifiedBy>Joshua Eckroth</cp:lastModifiedBy>
  <cp:revision>198</cp:revision>
  <dcterms:created xsi:type="dcterms:W3CDTF">2016-12-12T14:22:26Z</dcterms:created>
  <dcterms:modified xsi:type="dcterms:W3CDTF">2017-11-30T13:15:02Z</dcterms:modified>
</cp:coreProperties>
</file>